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3" r:id="rId10"/>
    <p:sldId id="264" r:id="rId11"/>
    <p:sldId id="267" r:id="rId12"/>
    <p:sldId id="270" r:id="rId13"/>
    <p:sldId id="266" r:id="rId14"/>
    <p:sldId id="268" r:id="rId15"/>
    <p:sldId id="26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BAD71EC-E879-46E1-B9A5-9990D1F6AC18}" type="datetimeFigureOut">
              <a:rPr lang="en-US"/>
              <a:pPr>
                <a:defRPr/>
              </a:pPr>
              <a:t>9/24/2009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9F436D-F41B-4518-A052-AB92E8C8C02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7EED7C3-6FB9-403D-9349-B931CA64FC92}" type="datetimeFigureOut">
              <a:rPr lang="en-US"/>
              <a:pPr>
                <a:defRPr/>
              </a:pPr>
              <a:t>9/24/2009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6163FB-9DB2-4656-8559-77E99BBB810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224BB65-7185-42FD-B455-8F7008D909F9}" type="datetimeFigureOut">
              <a:rPr lang="en-US"/>
              <a:pPr>
                <a:defRPr/>
              </a:pPr>
              <a:t>9/24/2009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BB1209-D9E5-4E55-BAC8-7DF1D7E5DA9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4EC683D-950E-46CA-9FBC-9E4652FDFD02}" type="datetimeFigureOut">
              <a:rPr lang="en-US"/>
              <a:pPr>
                <a:defRPr/>
              </a:pPr>
              <a:t>9/24/2009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8E31A0-015D-4901-BE4E-F92CF1422D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E5F0331-DBB1-48C5-B57D-D03C2021CD40}" type="datetimeFigureOut">
              <a:rPr lang="en-US"/>
              <a:pPr>
                <a:defRPr/>
              </a:pPr>
              <a:t>9/24/2009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1A40CC-477C-42E0-BA3B-FDF8CA0F5FE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566D0A2-9C00-41C6-97B8-F905B19CF7B1}" type="datetimeFigureOut">
              <a:rPr lang="en-US"/>
              <a:pPr>
                <a:defRPr/>
              </a:pPr>
              <a:t>9/24/2009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7DEEAE-143A-4B5B-A1A0-24A98515137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F0214D3-6FC0-4F5B-8254-778036B4D03B}" type="datetimeFigureOut">
              <a:rPr lang="en-US"/>
              <a:pPr>
                <a:defRPr/>
              </a:pPr>
              <a:t>9/24/2009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0045AD6-2D6C-4CF0-AF32-CA078633825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47AC7F2-5B10-402F-ADEA-AA1763C89D66}" type="datetimeFigureOut">
              <a:rPr lang="en-US"/>
              <a:pPr>
                <a:defRPr/>
              </a:pPr>
              <a:t>9/24/2009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EA0E5A-4714-4F18-A07C-D6566D8C016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A66D4E0-BA97-49EF-98E8-22C91DDD279F}" type="datetimeFigureOut">
              <a:rPr lang="en-US"/>
              <a:pPr>
                <a:defRPr/>
              </a:pPr>
              <a:t>9/24/2009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C46969C-6336-4785-AED6-63015D846D2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1B81E5-4E73-4CA2-9153-D68156B4917E}" type="datetimeFigureOut">
              <a:rPr lang="en-US"/>
              <a:pPr>
                <a:defRPr/>
              </a:pPr>
              <a:t>9/24/2009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39D8BD3-7B1E-4A19-98FF-FE73EB36204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80E2A2B-F6C4-4606-A4CF-D5EFF05CF6D6}" type="datetimeFigureOut">
              <a:rPr lang="en-US"/>
              <a:pPr>
                <a:defRPr/>
              </a:pPr>
              <a:t>9/24/2009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C83E23E-621D-4F4B-9E72-8F75F9F1C3A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15B9DD7-F29F-4E48-885C-8F2476DB48BD}" type="datetimeFigureOut">
              <a:rPr lang="en-US"/>
              <a:pPr>
                <a:defRPr/>
              </a:pPr>
              <a:t>9/24/2009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2492AA3-63AD-4DF4-893E-E71D571A521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2590800"/>
            <a:ext cx="8382000" cy="646113"/>
          </a:xfrm>
          <a:prstGeom prst="rect">
            <a:avLst/>
          </a:prstGeom>
          <a:noFill/>
        </p:spPr>
        <p:txBody>
          <a:bodyPr>
            <a:spAutoFit/>
          </a:bodyPr>
          <a:lstStyle/>
          <a:p>
            <a:pPr algn="ctr" fontAlgn="auto">
              <a:spcBef>
                <a:spcPts val="0"/>
              </a:spcBef>
              <a:spcAft>
                <a:spcPts val="0"/>
              </a:spcAft>
              <a:defRPr/>
            </a:pPr>
            <a:r>
              <a:rPr lang="en-US" sz="3600" dirty="0">
                <a:solidFill>
                  <a:schemeClr val="tx2">
                    <a:lumMod val="75000"/>
                  </a:schemeClr>
                </a:solidFill>
                <a:latin typeface="+mn-lt"/>
              </a:rPr>
              <a:t>CHAPTER 3- DESIGNING EXPERIMENTS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159000"/>
            <a:ext cx="9067800" cy="1554163"/>
          </a:xfrm>
          <a:prstGeom prst="rect">
            <a:avLst/>
          </a:prstGeom>
          <a:noFill/>
        </p:spPr>
        <p:txBody>
          <a:bodyPr>
            <a:spAutoFit/>
          </a:bodyPr>
          <a:lstStyle/>
          <a:p>
            <a:pPr algn="ctr"/>
            <a:r>
              <a:rPr lang="en-US" sz="3200" b="1">
                <a:solidFill>
                  <a:srgbClr val="17375E"/>
                </a:solidFill>
                <a:latin typeface="Calibri" pitchFamily="34" charset="0"/>
              </a:rPr>
              <a:t>Designing Experiments!</a:t>
            </a:r>
          </a:p>
          <a:p>
            <a:pPr algn="ctr"/>
            <a:endParaRPr lang="en-US" sz="3200">
              <a:solidFill>
                <a:srgbClr val="17375E"/>
              </a:solidFill>
              <a:latin typeface="Calibri" pitchFamily="34" charset="0"/>
            </a:endParaRPr>
          </a:p>
          <a:p>
            <a:pPr algn="ctr"/>
            <a:r>
              <a:rPr lang="en-US" sz="3200">
                <a:solidFill>
                  <a:srgbClr val="17375E"/>
                </a:solidFill>
                <a:latin typeface="Calibri" pitchFamily="34" charset="0"/>
              </a:rPr>
              <a:t>*drawing randomized comparative experiments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159000"/>
            <a:ext cx="9067800" cy="579438"/>
          </a:xfrm>
          <a:prstGeom prst="rect">
            <a:avLst/>
          </a:prstGeom>
          <a:noFill/>
        </p:spPr>
        <p:txBody>
          <a:bodyPr>
            <a:spAutoFit/>
          </a:bodyPr>
          <a:lstStyle/>
          <a:p>
            <a:pPr algn="ctr"/>
            <a:endParaRPr lang="en-US" sz="3200" b="1">
              <a:solidFill>
                <a:srgbClr val="17375E"/>
              </a:solidFill>
              <a:latin typeface="Calibri" pitchFamily="34" charset="0"/>
            </a:endParaRPr>
          </a:p>
        </p:txBody>
      </p:sp>
      <p:sp>
        <p:nvSpPr>
          <p:cNvPr id="3" name="TextBox 1"/>
          <p:cNvSpPr txBox="1"/>
          <p:nvPr/>
        </p:nvSpPr>
        <p:spPr>
          <a:xfrm>
            <a:off x="152400" y="228600"/>
            <a:ext cx="8991600" cy="3503613"/>
          </a:xfrm>
          <a:prstGeom prst="rect">
            <a:avLst/>
          </a:prstGeom>
          <a:noFill/>
        </p:spPr>
        <p:txBody>
          <a:bodyPr>
            <a:spAutoFit/>
          </a:bodyPr>
          <a:lstStyle/>
          <a:p>
            <a:pPr marL="342900" indent="-342900"/>
            <a:r>
              <a:rPr lang="en-US" sz="3200">
                <a:solidFill>
                  <a:srgbClr val="17375E"/>
                </a:solidFill>
                <a:latin typeface="Calibri" pitchFamily="34" charset="0"/>
              </a:rPr>
              <a:t>HW: p. 143 #6</a:t>
            </a:r>
          </a:p>
          <a:p>
            <a:pPr marL="342900" indent="-342900"/>
            <a:endParaRPr lang="en-US" sz="3200">
              <a:solidFill>
                <a:srgbClr val="17375E"/>
              </a:solidFill>
              <a:latin typeface="Calibri" pitchFamily="34" charset="0"/>
            </a:endParaRPr>
          </a:p>
          <a:p>
            <a:pPr marL="342900" indent="-342900">
              <a:buFontTx/>
              <a:buAutoNum type="alphaLcParenR"/>
            </a:pPr>
            <a:r>
              <a:rPr lang="en-US" sz="3200">
                <a:solidFill>
                  <a:srgbClr val="17375E"/>
                </a:solidFill>
                <a:latin typeface="Calibri" pitchFamily="34" charset="0"/>
              </a:rPr>
              <a:t>Subjects = 22,000 physicians</a:t>
            </a:r>
          </a:p>
          <a:p>
            <a:pPr marL="342900" indent="-342900"/>
            <a:r>
              <a:rPr lang="en-US" sz="3200">
                <a:solidFill>
                  <a:srgbClr val="17375E"/>
                </a:solidFill>
                <a:latin typeface="Calibri" pitchFamily="34" charset="0"/>
              </a:rPr>
              <a:t>	Explanatory variable = medication </a:t>
            </a:r>
            <a:r>
              <a:rPr lang="en-US" sz="2400">
                <a:solidFill>
                  <a:srgbClr val="17375E"/>
                </a:solidFill>
                <a:latin typeface="Calibri" pitchFamily="34" charset="0"/>
              </a:rPr>
              <a:t>(aspirin or placebo)</a:t>
            </a:r>
          </a:p>
          <a:p>
            <a:pPr marL="342900" indent="-342900"/>
            <a:r>
              <a:rPr lang="en-US" sz="3200">
                <a:solidFill>
                  <a:srgbClr val="17375E"/>
                </a:solidFill>
                <a:latin typeface="Calibri" pitchFamily="34" charset="0"/>
              </a:rPr>
              <a:t>	response variable = # of heart attacks</a:t>
            </a:r>
          </a:p>
          <a:p>
            <a:pPr marL="342900" indent="-342900"/>
            <a:endParaRPr lang="en-US" sz="3200">
              <a:solidFill>
                <a:srgbClr val="17375E"/>
              </a:solidFill>
              <a:latin typeface="Calibri" pitchFamily="34" charset="0"/>
            </a:endParaRPr>
          </a:p>
          <a:p>
            <a:pPr marL="342900" indent="-342900"/>
            <a:r>
              <a:rPr lang="en-US" sz="3200">
                <a:solidFill>
                  <a:srgbClr val="17375E"/>
                </a:solidFill>
                <a:latin typeface="Calibri" pitchFamily="34" charset="0"/>
              </a:rPr>
              <a:t>b) </a:t>
            </a:r>
          </a:p>
        </p:txBody>
      </p:sp>
      <p:sp>
        <p:nvSpPr>
          <p:cNvPr id="24580" name="Rectangle 4"/>
          <p:cNvSpPr>
            <a:spLocks noChangeArrowheads="1"/>
          </p:cNvSpPr>
          <p:nvPr/>
        </p:nvSpPr>
        <p:spPr bwMode="auto">
          <a:xfrm>
            <a:off x="609600" y="4267200"/>
            <a:ext cx="1524000" cy="1143000"/>
          </a:xfrm>
          <a:prstGeom prst="rect">
            <a:avLst/>
          </a:prstGeom>
          <a:noFill/>
          <a:ln w="25400">
            <a:solidFill>
              <a:schemeClr val="tx1"/>
            </a:solidFill>
            <a:miter lim="800000"/>
            <a:headEnd/>
            <a:tailEnd/>
          </a:ln>
          <a:effectLst/>
        </p:spPr>
        <p:txBody>
          <a:bodyPr wrap="none" anchor="ctr"/>
          <a:lstStyle/>
          <a:p>
            <a:endParaRPr lang="en-US"/>
          </a:p>
        </p:txBody>
      </p:sp>
      <p:sp>
        <p:nvSpPr>
          <p:cNvPr id="24581" name="Rectangle 5"/>
          <p:cNvSpPr>
            <a:spLocks noChangeArrowheads="1"/>
          </p:cNvSpPr>
          <p:nvPr/>
        </p:nvSpPr>
        <p:spPr bwMode="auto">
          <a:xfrm>
            <a:off x="3124200" y="5257800"/>
            <a:ext cx="1295400" cy="1143000"/>
          </a:xfrm>
          <a:prstGeom prst="rect">
            <a:avLst/>
          </a:prstGeom>
          <a:noFill/>
          <a:ln w="25400">
            <a:solidFill>
              <a:schemeClr val="tx1"/>
            </a:solidFill>
            <a:miter lim="800000"/>
            <a:headEnd/>
            <a:tailEnd/>
          </a:ln>
          <a:effectLst/>
        </p:spPr>
        <p:txBody>
          <a:bodyPr wrap="none" anchor="ctr"/>
          <a:lstStyle/>
          <a:p>
            <a:endParaRPr lang="en-US"/>
          </a:p>
        </p:txBody>
      </p:sp>
      <p:sp>
        <p:nvSpPr>
          <p:cNvPr id="24582" name="Rectangle 6"/>
          <p:cNvSpPr>
            <a:spLocks noChangeArrowheads="1"/>
          </p:cNvSpPr>
          <p:nvPr/>
        </p:nvSpPr>
        <p:spPr bwMode="auto">
          <a:xfrm>
            <a:off x="3124200" y="3276600"/>
            <a:ext cx="1295400" cy="1143000"/>
          </a:xfrm>
          <a:prstGeom prst="rect">
            <a:avLst/>
          </a:prstGeom>
          <a:noFill/>
          <a:ln w="25400">
            <a:solidFill>
              <a:schemeClr val="tx1"/>
            </a:solidFill>
            <a:miter lim="800000"/>
            <a:headEnd/>
            <a:tailEnd/>
          </a:ln>
          <a:effectLst/>
        </p:spPr>
        <p:txBody>
          <a:bodyPr wrap="none" anchor="ctr"/>
          <a:lstStyle/>
          <a:p>
            <a:endParaRPr lang="en-US"/>
          </a:p>
        </p:txBody>
      </p:sp>
      <p:sp>
        <p:nvSpPr>
          <p:cNvPr id="24583" name="Rectangle 7"/>
          <p:cNvSpPr>
            <a:spLocks noChangeArrowheads="1"/>
          </p:cNvSpPr>
          <p:nvPr/>
        </p:nvSpPr>
        <p:spPr bwMode="auto">
          <a:xfrm>
            <a:off x="5029200" y="5257800"/>
            <a:ext cx="1295400" cy="1143000"/>
          </a:xfrm>
          <a:prstGeom prst="rect">
            <a:avLst/>
          </a:prstGeom>
          <a:noFill/>
          <a:ln w="25400">
            <a:solidFill>
              <a:schemeClr val="tx1"/>
            </a:solidFill>
            <a:miter lim="800000"/>
            <a:headEnd/>
            <a:tailEnd/>
          </a:ln>
          <a:effectLst/>
        </p:spPr>
        <p:txBody>
          <a:bodyPr wrap="none" anchor="ctr"/>
          <a:lstStyle/>
          <a:p>
            <a:endParaRPr lang="en-US"/>
          </a:p>
        </p:txBody>
      </p:sp>
      <p:sp>
        <p:nvSpPr>
          <p:cNvPr id="24584" name="Rectangle 8"/>
          <p:cNvSpPr>
            <a:spLocks noChangeArrowheads="1"/>
          </p:cNvSpPr>
          <p:nvPr/>
        </p:nvSpPr>
        <p:spPr bwMode="auto">
          <a:xfrm>
            <a:off x="5029200" y="3276600"/>
            <a:ext cx="1295400" cy="1143000"/>
          </a:xfrm>
          <a:prstGeom prst="rect">
            <a:avLst/>
          </a:prstGeom>
          <a:noFill/>
          <a:ln w="25400">
            <a:solidFill>
              <a:schemeClr val="tx1"/>
            </a:solidFill>
            <a:miter lim="800000"/>
            <a:headEnd/>
            <a:tailEnd/>
          </a:ln>
          <a:effectLst/>
        </p:spPr>
        <p:txBody>
          <a:bodyPr wrap="none" anchor="ctr"/>
          <a:lstStyle/>
          <a:p>
            <a:endParaRPr lang="en-US"/>
          </a:p>
        </p:txBody>
      </p:sp>
      <p:sp>
        <p:nvSpPr>
          <p:cNvPr id="24586" name="Line 10"/>
          <p:cNvSpPr>
            <a:spLocks noChangeShapeType="1"/>
          </p:cNvSpPr>
          <p:nvPr/>
        </p:nvSpPr>
        <p:spPr bwMode="auto">
          <a:xfrm flipV="1">
            <a:off x="2133600" y="3657600"/>
            <a:ext cx="990600" cy="1219200"/>
          </a:xfrm>
          <a:prstGeom prst="line">
            <a:avLst/>
          </a:prstGeom>
          <a:noFill/>
          <a:ln w="9525">
            <a:solidFill>
              <a:schemeClr val="tx1"/>
            </a:solidFill>
            <a:round/>
            <a:headEnd/>
            <a:tailEnd/>
          </a:ln>
          <a:effectLst/>
        </p:spPr>
        <p:txBody>
          <a:bodyPr/>
          <a:lstStyle/>
          <a:p>
            <a:endParaRPr lang="en-US"/>
          </a:p>
        </p:txBody>
      </p:sp>
      <p:sp>
        <p:nvSpPr>
          <p:cNvPr id="24587" name="Line 11"/>
          <p:cNvSpPr>
            <a:spLocks noChangeShapeType="1"/>
          </p:cNvSpPr>
          <p:nvPr/>
        </p:nvSpPr>
        <p:spPr bwMode="auto">
          <a:xfrm>
            <a:off x="2133600" y="4876800"/>
            <a:ext cx="990600" cy="1143000"/>
          </a:xfrm>
          <a:prstGeom prst="line">
            <a:avLst/>
          </a:prstGeom>
          <a:noFill/>
          <a:ln w="9525">
            <a:solidFill>
              <a:schemeClr val="tx1"/>
            </a:solidFill>
            <a:round/>
            <a:headEnd/>
            <a:tailEnd/>
          </a:ln>
          <a:effectLst/>
        </p:spPr>
        <p:txBody>
          <a:bodyPr/>
          <a:lstStyle/>
          <a:p>
            <a:endParaRPr lang="en-US"/>
          </a:p>
        </p:txBody>
      </p:sp>
      <p:sp>
        <p:nvSpPr>
          <p:cNvPr id="24588" name="Line 12"/>
          <p:cNvSpPr>
            <a:spLocks noChangeShapeType="1"/>
          </p:cNvSpPr>
          <p:nvPr/>
        </p:nvSpPr>
        <p:spPr bwMode="auto">
          <a:xfrm>
            <a:off x="4419600" y="3810000"/>
            <a:ext cx="609600" cy="0"/>
          </a:xfrm>
          <a:prstGeom prst="line">
            <a:avLst/>
          </a:prstGeom>
          <a:noFill/>
          <a:ln w="9525">
            <a:solidFill>
              <a:schemeClr val="tx1"/>
            </a:solidFill>
            <a:round/>
            <a:headEnd/>
            <a:tailEnd/>
          </a:ln>
          <a:effectLst/>
        </p:spPr>
        <p:txBody>
          <a:bodyPr/>
          <a:lstStyle/>
          <a:p>
            <a:endParaRPr lang="en-US"/>
          </a:p>
        </p:txBody>
      </p:sp>
      <p:sp>
        <p:nvSpPr>
          <p:cNvPr id="24589" name="Line 13"/>
          <p:cNvSpPr>
            <a:spLocks noChangeShapeType="1"/>
          </p:cNvSpPr>
          <p:nvPr/>
        </p:nvSpPr>
        <p:spPr bwMode="auto">
          <a:xfrm>
            <a:off x="4419600" y="5867400"/>
            <a:ext cx="609600" cy="0"/>
          </a:xfrm>
          <a:prstGeom prst="line">
            <a:avLst/>
          </a:prstGeom>
          <a:noFill/>
          <a:ln w="9525">
            <a:solidFill>
              <a:schemeClr val="tx1"/>
            </a:solidFill>
            <a:round/>
            <a:headEnd/>
            <a:tailEnd/>
          </a:ln>
          <a:effectLst/>
        </p:spPr>
        <p:txBody>
          <a:bodyPr/>
          <a:lstStyle/>
          <a:p>
            <a:endParaRPr lang="en-US"/>
          </a:p>
        </p:txBody>
      </p:sp>
      <p:sp>
        <p:nvSpPr>
          <p:cNvPr id="24590" name="Line 14"/>
          <p:cNvSpPr>
            <a:spLocks noChangeShapeType="1"/>
          </p:cNvSpPr>
          <p:nvPr/>
        </p:nvSpPr>
        <p:spPr bwMode="auto">
          <a:xfrm>
            <a:off x="6324600" y="3733800"/>
            <a:ext cx="1143000" cy="838200"/>
          </a:xfrm>
          <a:prstGeom prst="line">
            <a:avLst/>
          </a:prstGeom>
          <a:noFill/>
          <a:ln w="9525">
            <a:solidFill>
              <a:schemeClr val="tx1"/>
            </a:solidFill>
            <a:round/>
            <a:headEnd/>
            <a:tailEnd/>
          </a:ln>
          <a:effectLst/>
        </p:spPr>
        <p:txBody>
          <a:bodyPr/>
          <a:lstStyle/>
          <a:p>
            <a:endParaRPr lang="en-US"/>
          </a:p>
        </p:txBody>
      </p:sp>
      <p:sp>
        <p:nvSpPr>
          <p:cNvPr id="24591" name="Line 15"/>
          <p:cNvSpPr>
            <a:spLocks noChangeShapeType="1"/>
          </p:cNvSpPr>
          <p:nvPr/>
        </p:nvSpPr>
        <p:spPr bwMode="auto">
          <a:xfrm flipV="1">
            <a:off x="6324600" y="4572000"/>
            <a:ext cx="1143000" cy="1219200"/>
          </a:xfrm>
          <a:prstGeom prst="line">
            <a:avLst/>
          </a:prstGeom>
          <a:noFill/>
          <a:ln w="9525">
            <a:solidFill>
              <a:schemeClr val="tx1"/>
            </a:solidFill>
            <a:round/>
            <a:headEnd/>
            <a:tailEnd/>
          </a:ln>
          <a:effectLst/>
        </p:spPr>
        <p:txBody>
          <a:bodyPr/>
          <a:lstStyle/>
          <a:p>
            <a:endParaRPr lang="en-US"/>
          </a:p>
        </p:txBody>
      </p:sp>
      <p:sp>
        <p:nvSpPr>
          <p:cNvPr id="24592" name="Text Box 16"/>
          <p:cNvSpPr txBox="1">
            <a:spLocks noChangeArrowheads="1"/>
          </p:cNvSpPr>
          <p:nvPr/>
        </p:nvSpPr>
        <p:spPr bwMode="auto">
          <a:xfrm>
            <a:off x="7543800" y="4114800"/>
            <a:ext cx="1524000" cy="915988"/>
          </a:xfrm>
          <a:prstGeom prst="rect">
            <a:avLst/>
          </a:prstGeom>
          <a:noFill/>
          <a:ln w="9525">
            <a:noFill/>
            <a:miter lim="800000"/>
            <a:headEnd/>
            <a:tailEnd/>
          </a:ln>
          <a:effectLst/>
        </p:spPr>
        <p:txBody>
          <a:bodyPr>
            <a:spAutoFit/>
          </a:bodyPr>
          <a:lstStyle/>
          <a:p>
            <a:pPr>
              <a:spcBef>
                <a:spcPct val="50000"/>
              </a:spcBef>
            </a:pPr>
            <a:r>
              <a:rPr lang="en-US"/>
              <a:t>Compare number of heart attacks</a:t>
            </a:r>
          </a:p>
        </p:txBody>
      </p:sp>
      <p:sp>
        <p:nvSpPr>
          <p:cNvPr id="24593" name="Text Box 17"/>
          <p:cNvSpPr txBox="1">
            <a:spLocks noChangeArrowheads="1"/>
          </p:cNvSpPr>
          <p:nvPr/>
        </p:nvSpPr>
        <p:spPr bwMode="auto">
          <a:xfrm>
            <a:off x="5029200" y="3352800"/>
            <a:ext cx="1295400" cy="915988"/>
          </a:xfrm>
          <a:prstGeom prst="rect">
            <a:avLst/>
          </a:prstGeom>
          <a:noFill/>
          <a:ln w="9525">
            <a:noFill/>
            <a:miter lim="800000"/>
            <a:headEnd/>
            <a:tailEnd/>
          </a:ln>
          <a:effectLst/>
        </p:spPr>
        <p:txBody>
          <a:bodyPr>
            <a:spAutoFit/>
          </a:bodyPr>
          <a:lstStyle/>
          <a:p>
            <a:pPr>
              <a:spcBef>
                <a:spcPct val="50000"/>
              </a:spcBef>
            </a:pPr>
            <a:r>
              <a:rPr lang="en-US"/>
              <a:t>Aspirin every other day</a:t>
            </a:r>
          </a:p>
        </p:txBody>
      </p:sp>
      <p:sp>
        <p:nvSpPr>
          <p:cNvPr id="24594" name="Text Box 18"/>
          <p:cNvSpPr txBox="1">
            <a:spLocks noChangeArrowheads="1"/>
          </p:cNvSpPr>
          <p:nvPr/>
        </p:nvSpPr>
        <p:spPr bwMode="auto">
          <a:xfrm>
            <a:off x="5029200" y="5332413"/>
            <a:ext cx="1295400" cy="915987"/>
          </a:xfrm>
          <a:prstGeom prst="rect">
            <a:avLst/>
          </a:prstGeom>
          <a:noFill/>
          <a:ln w="9525">
            <a:noFill/>
            <a:miter lim="800000"/>
            <a:headEnd/>
            <a:tailEnd/>
          </a:ln>
          <a:effectLst/>
        </p:spPr>
        <p:txBody>
          <a:bodyPr>
            <a:spAutoFit/>
          </a:bodyPr>
          <a:lstStyle/>
          <a:p>
            <a:pPr>
              <a:spcBef>
                <a:spcPct val="50000"/>
              </a:spcBef>
            </a:pPr>
            <a:r>
              <a:rPr lang="en-US"/>
              <a:t>Placebo every other day</a:t>
            </a:r>
          </a:p>
        </p:txBody>
      </p:sp>
      <p:sp>
        <p:nvSpPr>
          <p:cNvPr id="24595" name="Text Box 19"/>
          <p:cNvSpPr txBox="1">
            <a:spLocks noChangeArrowheads="1"/>
          </p:cNvSpPr>
          <p:nvPr/>
        </p:nvSpPr>
        <p:spPr bwMode="auto">
          <a:xfrm>
            <a:off x="3124200" y="3352800"/>
            <a:ext cx="1295400" cy="915988"/>
          </a:xfrm>
          <a:prstGeom prst="rect">
            <a:avLst/>
          </a:prstGeom>
          <a:noFill/>
          <a:ln w="9525">
            <a:noFill/>
            <a:miter lim="800000"/>
            <a:headEnd/>
            <a:tailEnd/>
          </a:ln>
          <a:effectLst/>
        </p:spPr>
        <p:txBody>
          <a:bodyPr>
            <a:spAutoFit/>
          </a:bodyPr>
          <a:lstStyle/>
          <a:p>
            <a:pPr>
              <a:spcBef>
                <a:spcPct val="50000"/>
              </a:spcBef>
            </a:pPr>
            <a:r>
              <a:rPr lang="en-US"/>
              <a:t>11,000 male physicians</a:t>
            </a:r>
          </a:p>
        </p:txBody>
      </p:sp>
      <p:sp>
        <p:nvSpPr>
          <p:cNvPr id="24596" name="Text Box 20"/>
          <p:cNvSpPr txBox="1">
            <a:spLocks noChangeArrowheads="1"/>
          </p:cNvSpPr>
          <p:nvPr/>
        </p:nvSpPr>
        <p:spPr bwMode="auto">
          <a:xfrm>
            <a:off x="3124200" y="5378450"/>
            <a:ext cx="1295400" cy="915988"/>
          </a:xfrm>
          <a:prstGeom prst="rect">
            <a:avLst/>
          </a:prstGeom>
          <a:noFill/>
          <a:ln w="9525">
            <a:noFill/>
            <a:miter lim="800000"/>
            <a:headEnd/>
            <a:tailEnd/>
          </a:ln>
          <a:effectLst/>
        </p:spPr>
        <p:txBody>
          <a:bodyPr>
            <a:spAutoFit/>
          </a:bodyPr>
          <a:lstStyle/>
          <a:p>
            <a:pPr>
              <a:spcBef>
                <a:spcPct val="50000"/>
              </a:spcBef>
            </a:pPr>
            <a:r>
              <a:rPr lang="en-US"/>
              <a:t>11,000 male physicians</a:t>
            </a:r>
          </a:p>
        </p:txBody>
      </p:sp>
      <p:sp>
        <p:nvSpPr>
          <p:cNvPr id="24597" name="Text Box 21"/>
          <p:cNvSpPr txBox="1">
            <a:spLocks noChangeArrowheads="1"/>
          </p:cNvSpPr>
          <p:nvPr/>
        </p:nvSpPr>
        <p:spPr bwMode="auto">
          <a:xfrm>
            <a:off x="685800" y="4343400"/>
            <a:ext cx="1371600" cy="915988"/>
          </a:xfrm>
          <a:prstGeom prst="rect">
            <a:avLst/>
          </a:prstGeom>
          <a:noFill/>
          <a:ln w="9525">
            <a:noFill/>
            <a:miter lim="800000"/>
            <a:headEnd/>
            <a:tailEnd/>
          </a:ln>
          <a:effectLst/>
        </p:spPr>
        <p:txBody>
          <a:bodyPr>
            <a:spAutoFit/>
          </a:bodyPr>
          <a:lstStyle/>
          <a:p>
            <a:pPr>
              <a:spcBef>
                <a:spcPct val="50000"/>
              </a:spcBef>
            </a:pPr>
            <a:r>
              <a:rPr lang="en-US"/>
              <a:t>22,000 male physicians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159000"/>
            <a:ext cx="9067800" cy="584775"/>
          </a:xfrm>
          <a:prstGeom prst="rect">
            <a:avLst/>
          </a:prstGeom>
          <a:noFill/>
        </p:spPr>
        <p:txBody>
          <a:bodyPr>
            <a:spAutoFit/>
          </a:bodyPr>
          <a:lstStyle/>
          <a:p>
            <a:pPr algn="ctr"/>
            <a:r>
              <a:rPr lang="en-US" sz="3200" b="1" dirty="0" smtClean="0">
                <a:solidFill>
                  <a:srgbClr val="17375E"/>
                </a:solidFill>
                <a:latin typeface="Calibri" pitchFamily="34" charset="0"/>
              </a:rPr>
              <a:t>Try examples #1-5 in the notes</a:t>
            </a:r>
            <a:endParaRPr lang="en-US" sz="3200" dirty="0">
              <a:solidFill>
                <a:srgbClr val="17375E"/>
              </a:solidFill>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28600"/>
            <a:ext cx="8991600" cy="579438"/>
          </a:xfrm>
          <a:prstGeom prst="rect">
            <a:avLst/>
          </a:prstGeom>
          <a:noFill/>
        </p:spPr>
        <p:txBody>
          <a:bodyPr>
            <a:spAutoFit/>
          </a:bodyPr>
          <a:lstStyle/>
          <a:p>
            <a:r>
              <a:rPr lang="en-US" sz="3200" b="1" dirty="0">
                <a:solidFill>
                  <a:srgbClr val="17375E"/>
                </a:solidFill>
                <a:latin typeface="Calibri" pitchFamily="34" charset="0"/>
              </a:rPr>
              <a:t>Logic of Experimental Design:</a:t>
            </a:r>
          </a:p>
        </p:txBody>
      </p:sp>
      <p:sp>
        <p:nvSpPr>
          <p:cNvPr id="3" name="TextBox 1"/>
          <p:cNvSpPr txBox="1"/>
          <p:nvPr/>
        </p:nvSpPr>
        <p:spPr>
          <a:xfrm>
            <a:off x="152400" y="868363"/>
            <a:ext cx="8991600" cy="1554162"/>
          </a:xfrm>
          <a:prstGeom prst="rect">
            <a:avLst/>
          </a:prstGeom>
          <a:noFill/>
        </p:spPr>
        <p:txBody>
          <a:bodyPr>
            <a:spAutoFit/>
          </a:bodyPr>
          <a:lstStyle/>
          <a:p>
            <a:r>
              <a:rPr lang="en-US" sz="3200" dirty="0">
                <a:solidFill>
                  <a:srgbClr val="17375E"/>
                </a:solidFill>
                <a:latin typeface="Calibri" pitchFamily="34" charset="0"/>
              </a:rPr>
              <a:t>* Randomization produces groups of subjects that should be similar in all respects before we apply the treatments</a:t>
            </a:r>
          </a:p>
        </p:txBody>
      </p:sp>
      <p:sp>
        <p:nvSpPr>
          <p:cNvPr id="4" name="TextBox 1"/>
          <p:cNvSpPr txBox="1"/>
          <p:nvPr/>
        </p:nvSpPr>
        <p:spPr>
          <a:xfrm>
            <a:off x="152400" y="2636838"/>
            <a:ext cx="8991600" cy="1554162"/>
          </a:xfrm>
          <a:prstGeom prst="rect">
            <a:avLst/>
          </a:prstGeom>
          <a:noFill/>
        </p:spPr>
        <p:txBody>
          <a:bodyPr>
            <a:spAutoFit/>
          </a:bodyPr>
          <a:lstStyle/>
          <a:p>
            <a:r>
              <a:rPr lang="en-US" sz="3200" dirty="0">
                <a:solidFill>
                  <a:srgbClr val="17375E"/>
                </a:solidFill>
                <a:latin typeface="Calibri" pitchFamily="34" charset="0"/>
              </a:rPr>
              <a:t>* Comparative design ensures that influences other than the experimental treatments operate equally on all groups.  </a:t>
            </a:r>
          </a:p>
        </p:txBody>
      </p:sp>
      <p:sp>
        <p:nvSpPr>
          <p:cNvPr id="5" name="TextBox 1"/>
          <p:cNvSpPr txBox="1"/>
          <p:nvPr/>
        </p:nvSpPr>
        <p:spPr>
          <a:xfrm>
            <a:off x="152400" y="4694238"/>
            <a:ext cx="8991600" cy="1066800"/>
          </a:xfrm>
          <a:prstGeom prst="rect">
            <a:avLst/>
          </a:prstGeom>
          <a:noFill/>
        </p:spPr>
        <p:txBody>
          <a:bodyPr>
            <a:spAutoFit/>
          </a:bodyPr>
          <a:lstStyle/>
          <a:p>
            <a:r>
              <a:rPr lang="en-US" sz="3200" dirty="0">
                <a:solidFill>
                  <a:srgbClr val="17375E"/>
                </a:solidFill>
                <a:latin typeface="Calibri" pitchFamily="34" charset="0"/>
              </a:rPr>
              <a:t>* Therefore differences in the response variable must be due to the effects of the treatments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930275"/>
            <a:ext cx="8991600" cy="2041525"/>
          </a:xfrm>
          <a:prstGeom prst="rect">
            <a:avLst/>
          </a:prstGeom>
          <a:noFill/>
        </p:spPr>
        <p:txBody>
          <a:bodyPr>
            <a:spAutoFit/>
          </a:bodyPr>
          <a:lstStyle/>
          <a:p>
            <a:r>
              <a:rPr lang="en-US" sz="3200" b="1" dirty="0">
                <a:solidFill>
                  <a:srgbClr val="17375E"/>
                </a:solidFill>
                <a:latin typeface="Calibri" pitchFamily="34" charset="0"/>
              </a:rPr>
              <a:t>CONTROL</a:t>
            </a:r>
          </a:p>
          <a:p>
            <a:r>
              <a:rPr lang="en-US" sz="3200" dirty="0">
                <a:solidFill>
                  <a:srgbClr val="17375E"/>
                </a:solidFill>
                <a:latin typeface="Calibri" pitchFamily="34" charset="0"/>
              </a:rPr>
              <a:t>	- the effects of lurking variables on the 	response, by the comparing of 2 or more 	treatments</a:t>
            </a:r>
          </a:p>
        </p:txBody>
      </p:sp>
      <p:sp>
        <p:nvSpPr>
          <p:cNvPr id="3" name="TextBox 1"/>
          <p:cNvSpPr txBox="1"/>
          <p:nvPr/>
        </p:nvSpPr>
        <p:spPr>
          <a:xfrm>
            <a:off x="76200" y="3094038"/>
            <a:ext cx="8991600" cy="1554162"/>
          </a:xfrm>
          <a:prstGeom prst="rect">
            <a:avLst/>
          </a:prstGeom>
          <a:noFill/>
        </p:spPr>
        <p:txBody>
          <a:bodyPr>
            <a:spAutoFit/>
          </a:bodyPr>
          <a:lstStyle/>
          <a:p>
            <a:r>
              <a:rPr lang="en-US" sz="3200" b="1" dirty="0">
                <a:solidFill>
                  <a:srgbClr val="17375E"/>
                </a:solidFill>
                <a:latin typeface="Calibri" pitchFamily="34" charset="0"/>
              </a:rPr>
              <a:t>RANDOMIZATION</a:t>
            </a:r>
          </a:p>
          <a:p>
            <a:r>
              <a:rPr lang="en-US" sz="3200" dirty="0">
                <a:solidFill>
                  <a:srgbClr val="17375E"/>
                </a:solidFill>
                <a:latin typeface="Calibri" pitchFamily="34" charset="0"/>
              </a:rPr>
              <a:t>	- use impersonal chance to assign subjects to 	treatments (SRS)</a:t>
            </a:r>
          </a:p>
        </p:txBody>
      </p:sp>
      <p:sp>
        <p:nvSpPr>
          <p:cNvPr id="4" name="TextBox 1"/>
          <p:cNvSpPr txBox="1"/>
          <p:nvPr/>
        </p:nvSpPr>
        <p:spPr>
          <a:xfrm>
            <a:off x="76200" y="4816475"/>
            <a:ext cx="8991600" cy="2041525"/>
          </a:xfrm>
          <a:prstGeom prst="rect">
            <a:avLst/>
          </a:prstGeom>
          <a:noFill/>
        </p:spPr>
        <p:txBody>
          <a:bodyPr>
            <a:spAutoFit/>
          </a:bodyPr>
          <a:lstStyle/>
          <a:p>
            <a:r>
              <a:rPr lang="en-US" sz="3200" b="1" dirty="0">
                <a:solidFill>
                  <a:srgbClr val="17375E"/>
                </a:solidFill>
                <a:latin typeface="Calibri" pitchFamily="34" charset="0"/>
              </a:rPr>
              <a:t>REPLICATION</a:t>
            </a:r>
          </a:p>
          <a:p>
            <a:r>
              <a:rPr lang="en-US" sz="3200" dirty="0">
                <a:solidFill>
                  <a:srgbClr val="17375E"/>
                </a:solidFill>
                <a:latin typeface="Calibri" pitchFamily="34" charset="0"/>
              </a:rPr>
              <a:t>	- use enough subjects in each group to reduce 	chance variation in the results </a:t>
            </a:r>
          </a:p>
          <a:p>
            <a:r>
              <a:rPr lang="en-US" sz="3200" dirty="0">
                <a:solidFill>
                  <a:srgbClr val="17375E"/>
                </a:solidFill>
                <a:latin typeface="Calibri" pitchFamily="34" charset="0"/>
              </a:rPr>
              <a:t>	- repeat the experiment numerous times!</a:t>
            </a:r>
          </a:p>
        </p:txBody>
      </p:sp>
      <p:sp>
        <p:nvSpPr>
          <p:cNvPr id="5" name="TextBox 4"/>
          <p:cNvSpPr txBox="1"/>
          <p:nvPr/>
        </p:nvSpPr>
        <p:spPr>
          <a:xfrm>
            <a:off x="152400" y="228600"/>
            <a:ext cx="8991600" cy="579438"/>
          </a:xfrm>
          <a:prstGeom prst="rect">
            <a:avLst/>
          </a:prstGeom>
          <a:noFill/>
        </p:spPr>
        <p:txBody>
          <a:bodyPr>
            <a:spAutoFit/>
          </a:bodyPr>
          <a:lstStyle/>
          <a:p>
            <a:r>
              <a:rPr lang="en-US" sz="3200" b="1" dirty="0" smtClean="0">
                <a:solidFill>
                  <a:srgbClr val="17375E"/>
                </a:solidFill>
                <a:latin typeface="Calibri" pitchFamily="34" charset="0"/>
              </a:rPr>
              <a:t>PRINCIPLES </a:t>
            </a:r>
            <a:r>
              <a:rPr lang="en-US" sz="3200" b="1" dirty="0">
                <a:solidFill>
                  <a:srgbClr val="17375E"/>
                </a:solidFill>
                <a:latin typeface="Calibri" pitchFamily="34" charset="0"/>
              </a:rPr>
              <a:t>of Experimental Design: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22238"/>
            <a:ext cx="8991600" cy="1569660"/>
          </a:xfrm>
          <a:prstGeom prst="rect">
            <a:avLst/>
          </a:prstGeom>
          <a:noFill/>
        </p:spPr>
        <p:txBody>
          <a:bodyPr wrap="square">
            <a:spAutoFit/>
          </a:bodyPr>
          <a:lstStyle/>
          <a:p>
            <a:r>
              <a:rPr lang="en-US" sz="3200" b="1" dirty="0">
                <a:solidFill>
                  <a:srgbClr val="17375E"/>
                </a:solidFill>
                <a:latin typeface="Calibri" pitchFamily="34" charset="0"/>
              </a:rPr>
              <a:t>Statistically Significant-</a:t>
            </a:r>
          </a:p>
          <a:p>
            <a:r>
              <a:rPr lang="en-US" sz="3200" dirty="0">
                <a:solidFill>
                  <a:srgbClr val="17375E"/>
                </a:solidFill>
                <a:latin typeface="Calibri" pitchFamily="34" charset="0"/>
              </a:rPr>
              <a:t>	- An observed effect so large that it would 	rarely occur by </a:t>
            </a:r>
            <a:r>
              <a:rPr lang="en-US" sz="3200" dirty="0" smtClean="0">
                <a:solidFill>
                  <a:srgbClr val="17375E"/>
                </a:solidFill>
                <a:latin typeface="Calibri" pitchFamily="34" charset="0"/>
              </a:rPr>
              <a:t>chance</a:t>
            </a:r>
            <a:r>
              <a:rPr lang="en-US" sz="3200" dirty="0">
                <a:solidFill>
                  <a:srgbClr val="17375E"/>
                </a:solidFill>
                <a:latin typeface="Calibri" pitchFamily="34" charset="0"/>
              </a:rPr>
              <a:t>	</a:t>
            </a:r>
          </a:p>
        </p:txBody>
      </p:sp>
      <p:sp>
        <p:nvSpPr>
          <p:cNvPr id="3" name="TextBox 2"/>
          <p:cNvSpPr txBox="1"/>
          <p:nvPr/>
        </p:nvSpPr>
        <p:spPr>
          <a:xfrm>
            <a:off x="152400" y="1828800"/>
            <a:ext cx="8991600" cy="1077218"/>
          </a:xfrm>
          <a:prstGeom prst="rect">
            <a:avLst/>
          </a:prstGeom>
          <a:noFill/>
        </p:spPr>
        <p:txBody>
          <a:bodyPr>
            <a:spAutoFit/>
          </a:bodyPr>
          <a:lstStyle/>
          <a:p>
            <a:r>
              <a:rPr lang="en-US" sz="3200" dirty="0" smtClean="0">
                <a:solidFill>
                  <a:srgbClr val="17375E"/>
                </a:solidFill>
                <a:latin typeface="Calibri" pitchFamily="34" charset="0"/>
              </a:rPr>
              <a:t>	- </a:t>
            </a:r>
            <a:r>
              <a:rPr lang="en-US" sz="3200" dirty="0" smtClean="0">
                <a:solidFill>
                  <a:srgbClr val="17375E"/>
                </a:solidFill>
                <a:latin typeface="Calibri" pitchFamily="34" charset="0"/>
              </a:rPr>
              <a:t>Seeing similar results over and over again = 	significant results!</a:t>
            </a:r>
            <a:endParaRPr lang="en-US" sz="3200" b="1" dirty="0">
              <a:solidFill>
                <a:srgbClr val="17375E"/>
              </a:solidFill>
              <a:latin typeface="Calibri" pitchFamily="34" charset="0"/>
            </a:endParaRPr>
          </a:p>
        </p:txBody>
      </p:sp>
      <p:sp>
        <p:nvSpPr>
          <p:cNvPr id="4" name="Rectangle 3"/>
          <p:cNvSpPr/>
          <p:nvPr/>
        </p:nvSpPr>
        <p:spPr>
          <a:xfrm>
            <a:off x="76200" y="3189982"/>
            <a:ext cx="8077200" cy="1077218"/>
          </a:xfrm>
          <a:prstGeom prst="rect">
            <a:avLst/>
          </a:prstGeom>
        </p:spPr>
        <p:txBody>
          <a:bodyPr wrap="square">
            <a:spAutoFit/>
          </a:bodyPr>
          <a:lstStyle/>
          <a:p>
            <a:r>
              <a:rPr lang="en-US" sz="3200" dirty="0" smtClean="0">
                <a:solidFill>
                  <a:srgbClr val="17375E"/>
                </a:solidFill>
                <a:latin typeface="Calibri" pitchFamily="34" charset="0"/>
              </a:rPr>
              <a:t>	- </a:t>
            </a:r>
            <a:r>
              <a:rPr lang="en-US" sz="3200" dirty="0" smtClean="0">
                <a:solidFill>
                  <a:srgbClr val="17375E"/>
                </a:solidFill>
                <a:latin typeface="Calibri" pitchFamily="34" charset="0"/>
              </a:rPr>
              <a:t>can be from a large sample size or from 	repeating the experiment a lot</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0"/>
            <a:ext cx="9067800" cy="646113"/>
          </a:xfrm>
          <a:prstGeom prst="rect">
            <a:avLst/>
          </a:prstGeom>
          <a:noFill/>
        </p:spPr>
        <p:txBody>
          <a:bodyPr>
            <a:spAutoFit/>
          </a:bodyPr>
          <a:lstStyle/>
          <a:p>
            <a:pPr fontAlgn="auto">
              <a:spcBef>
                <a:spcPts val="0"/>
              </a:spcBef>
              <a:spcAft>
                <a:spcPts val="0"/>
              </a:spcAft>
              <a:defRPr/>
            </a:pPr>
            <a:r>
              <a:rPr lang="en-US" sz="3600" b="1" dirty="0">
                <a:solidFill>
                  <a:schemeClr val="tx2">
                    <a:lumMod val="75000"/>
                  </a:schemeClr>
                </a:solidFill>
                <a:latin typeface="+mn-lt"/>
              </a:rPr>
              <a:t>Response Variable-</a:t>
            </a:r>
          </a:p>
        </p:txBody>
      </p:sp>
      <p:sp>
        <p:nvSpPr>
          <p:cNvPr id="3" name="TextBox 2"/>
          <p:cNvSpPr txBox="1"/>
          <p:nvPr/>
        </p:nvSpPr>
        <p:spPr>
          <a:xfrm>
            <a:off x="381000" y="533400"/>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A variable that measures an outcome or result of a study</a:t>
            </a:r>
          </a:p>
        </p:txBody>
      </p:sp>
      <p:sp>
        <p:nvSpPr>
          <p:cNvPr id="4" name="TextBox 3"/>
          <p:cNvSpPr txBox="1"/>
          <p:nvPr/>
        </p:nvSpPr>
        <p:spPr>
          <a:xfrm>
            <a:off x="0" y="2514600"/>
            <a:ext cx="8382000" cy="646113"/>
          </a:xfrm>
          <a:prstGeom prst="rect">
            <a:avLst/>
          </a:prstGeom>
          <a:noFill/>
        </p:spPr>
        <p:txBody>
          <a:bodyPr>
            <a:spAutoFit/>
          </a:bodyPr>
          <a:lstStyle/>
          <a:p>
            <a:pPr fontAlgn="auto">
              <a:spcBef>
                <a:spcPts val="0"/>
              </a:spcBef>
              <a:spcAft>
                <a:spcPts val="0"/>
              </a:spcAft>
              <a:defRPr/>
            </a:pPr>
            <a:r>
              <a:rPr lang="en-US" sz="3600" b="1" dirty="0">
                <a:solidFill>
                  <a:schemeClr val="tx2">
                    <a:lumMod val="75000"/>
                  </a:schemeClr>
                </a:solidFill>
                <a:latin typeface="+mn-lt"/>
              </a:rPr>
              <a:t>Explanatory Variable-</a:t>
            </a:r>
          </a:p>
        </p:txBody>
      </p:sp>
      <p:sp>
        <p:nvSpPr>
          <p:cNvPr id="5" name="TextBox 4"/>
          <p:cNvSpPr txBox="1"/>
          <p:nvPr/>
        </p:nvSpPr>
        <p:spPr>
          <a:xfrm>
            <a:off x="381000" y="3048000"/>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A variable that we think explains or causes changes in the response variable</a:t>
            </a:r>
          </a:p>
        </p:txBody>
      </p:sp>
      <p:sp>
        <p:nvSpPr>
          <p:cNvPr id="8" name="TextBox 7"/>
          <p:cNvSpPr txBox="1"/>
          <p:nvPr/>
        </p:nvSpPr>
        <p:spPr>
          <a:xfrm>
            <a:off x="76200" y="4992688"/>
            <a:ext cx="8382000" cy="646112"/>
          </a:xfrm>
          <a:prstGeom prst="rect">
            <a:avLst/>
          </a:prstGeom>
          <a:noFill/>
        </p:spPr>
        <p:txBody>
          <a:bodyPr>
            <a:spAutoFit/>
          </a:bodyPr>
          <a:lstStyle/>
          <a:p>
            <a:pPr fontAlgn="auto">
              <a:spcBef>
                <a:spcPts val="0"/>
              </a:spcBef>
              <a:spcAft>
                <a:spcPts val="0"/>
              </a:spcAft>
              <a:defRPr/>
            </a:pPr>
            <a:r>
              <a:rPr lang="en-US" sz="3600" b="1" dirty="0">
                <a:solidFill>
                  <a:schemeClr val="tx2">
                    <a:lumMod val="75000"/>
                  </a:schemeClr>
                </a:solidFill>
                <a:latin typeface="+mn-lt"/>
              </a:rPr>
              <a:t>Subjects-</a:t>
            </a:r>
          </a:p>
        </p:txBody>
      </p:sp>
      <p:sp>
        <p:nvSpPr>
          <p:cNvPr id="9" name="TextBox 8"/>
          <p:cNvSpPr txBox="1"/>
          <p:nvPr/>
        </p:nvSpPr>
        <p:spPr>
          <a:xfrm>
            <a:off x="457200" y="5526088"/>
            <a:ext cx="8763000" cy="646112"/>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Individuals in an experiment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linds(horizontal)">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152400"/>
            <a:ext cx="8382000" cy="646113"/>
          </a:xfrm>
          <a:prstGeom prst="rect">
            <a:avLst/>
          </a:prstGeom>
          <a:noFill/>
        </p:spPr>
        <p:txBody>
          <a:bodyPr>
            <a:spAutoFit/>
          </a:bodyPr>
          <a:lstStyle/>
          <a:p>
            <a:pPr fontAlgn="auto">
              <a:spcBef>
                <a:spcPts val="0"/>
              </a:spcBef>
              <a:spcAft>
                <a:spcPts val="0"/>
              </a:spcAft>
              <a:defRPr/>
            </a:pPr>
            <a:r>
              <a:rPr lang="en-US" sz="3600" b="1" dirty="0">
                <a:solidFill>
                  <a:schemeClr val="tx2">
                    <a:lumMod val="75000"/>
                  </a:schemeClr>
                </a:solidFill>
                <a:latin typeface="+mn-lt"/>
              </a:rPr>
              <a:t>Treatment- </a:t>
            </a:r>
          </a:p>
        </p:txBody>
      </p:sp>
      <p:sp>
        <p:nvSpPr>
          <p:cNvPr id="3" name="TextBox 2"/>
          <p:cNvSpPr txBox="1"/>
          <p:nvPr/>
        </p:nvSpPr>
        <p:spPr>
          <a:xfrm>
            <a:off x="457200" y="665163"/>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A specific condition applied to all individuals in an experiment</a:t>
            </a:r>
          </a:p>
        </p:txBody>
      </p:sp>
      <p:sp>
        <p:nvSpPr>
          <p:cNvPr id="4" name="TextBox 3"/>
          <p:cNvSpPr txBox="1"/>
          <p:nvPr/>
        </p:nvSpPr>
        <p:spPr>
          <a:xfrm>
            <a:off x="0" y="2362200"/>
            <a:ext cx="9144000" cy="646113"/>
          </a:xfrm>
          <a:prstGeom prst="rect">
            <a:avLst/>
          </a:prstGeom>
          <a:noFill/>
        </p:spPr>
        <p:txBody>
          <a:bodyPr>
            <a:spAutoFit/>
          </a:bodyPr>
          <a:lstStyle/>
          <a:p>
            <a:pPr fontAlgn="auto">
              <a:spcBef>
                <a:spcPts val="0"/>
              </a:spcBef>
              <a:spcAft>
                <a:spcPts val="0"/>
              </a:spcAft>
              <a:defRPr/>
            </a:pPr>
            <a:r>
              <a:rPr lang="en-US" sz="3600" b="1" dirty="0">
                <a:solidFill>
                  <a:schemeClr val="tx2">
                    <a:lumMod val="75000"/>
                  </a:schemeClr>
                </a:solidFill>
                <a:latin typeface="+mn-lt"/>
              </a:rPr>
              <a:t>Experiment vs. Observational Study (again!)</a:t>
            </a:r>
          </a:p>
        </p:txBody>
      </p:sp>
      <p:sp>
        <p:nvSpPr>
          <p:cNvPr id="5" name="TextBox 4"/>
          <p:cNvSpPr txBox="1"/>
          <p:nvPr/>
        </p:nvSpPr>
        <p:spPr>
          <a:xfrm>
            <a:off x="381000" y="2990850"/>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Experiment = treatment applied to all subjects</a:t>
            </a:r>
          </a:p>
        </p:txBody>
      </p:sp>
      <p:sp>
        <p:nvSpPr>
          <p:cNvPr id="6" name="TextBox 5"/>
          <p:cNvSpPr txBox="1"/>
          <p:nvPr/>
        </p:nvSpPr>
        <p:spPr>
          <a:xfrm>
            <a:off x="381000" y="4286250"/>
            <a:ext cx="8763000" cy="1200150"/>
          </a:xfrm>
          <a:prstGeom prst="rect">
            <a:avLst/>
          </a:prstGeom>
          <a:noFill/>
        </p:spPr>
        <p:txBody>
          <a:bodyPr>
            <a:spAutoFit/>
          </a:bodyPr>
          <a:lstStyle/>
          <a:p>
            <a:pPr fontAlgn="auto">
              <a:spcBef>
                <a:spcPts val="0"/>
              </a:spcBef>
              <a:spcAft>
                <a:spcPts val="0"/>
              </a:spcAft>
              <a:defRPr/>
            </a:pPr>
            <a:r>
              <a:rPr lang="en-US" sz="3600" dirty="0">
                <a:solidFill>
                  <a:schemeClr val="tx2">
                    <a:lumMod val="75000"/>
                  </a:schemeClr>
                </a:solidFill>
                <a:latin typeface="+mn-lt"/>
              </a:rPr>
              <a:t>* Obs. Study = no treatment imposed, just observe subjects and record data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linds(horizontal)">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152400"/>
            <a:ext cx="8382000" cy="6556375"/>
          </a:xfrm>
          <a:prstGeom prst="rect">
            <a:avLst/>
          </a:prstGeom>
          <a:noFill/>
        </p:spPr>
        <p:txBody>
          <a:bodyPr>
            <a:spAutoFit/>
          </a:bodyPr>
          <a:lstStyle/>
          <a:p>
            <a:pPr fontAlgn="auto">
              <a:spcBef>
                <a:spcPts val="0"/>
              </a:spcBef>
              <a:spcAft>
                <a:spcPts val="0"/>
              </a:spcAft>
              <a:defRPr/>
            </a:pPr>
            <a:r>
              <a:rPr lang="en-US" sz="2800" b="1" dirty="0">
                <a:solidFill>
                  <a:schemeClr val="tx2">
                    <a:lumMod val="75000"/>
                  </a:schemeClr>
                </a:solidFill>
                <a:latin typeface="+mn-lt"/>
              </a:rPr>
              <a:t>Example 1:</a:t>
            </a:r>
            <a:r>
              <a:rPr lang="en-US" sz="2800" dirty="0">
                <a:solidFill>
                  <a:schemeClr val="tx2">
                    <a:lumMod val="75000"/>
                  </a:schemeClr>
                </a:solidFill>
                <a:latin typeface="+mn-lt"/>
              </a:rPr>
              <a:t> Go back to our activity 3.1 with the coin and the blindfold.  Identify:</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Subjects:</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Treatment:</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Explanatory Variable:</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Response Variable: </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Experiment or Obs. Study:</a:t>
            </a:r>
          </a:p>
          <a:p>
            <a:pPr fontAlgn="auto">
              <a:spcBef>
                <a:spcPts val="0"/>
              </a:spcBef>
              <a:spcAft>
                <a:spcPts val="0"/>
              </a:spcAft>
              <a:defRPr/>
            </a:pPr>
            <a:r>
              <a:rPr lang="en-US" sz="2800" dirty="0">
                <a:solidFill>
                  <a:schemeClr val="tx2">
                    <a:lumMod val="75000"/>
                  </a:schemeClr>
                </a:solidFill>
                <a:latin typeface="+mn-lt"/>
              </a:rPr>
              <a:t/>
            </a:r>
            <a:br>
              <a:rPr lang="en-US" sz="2800" dirty="0">
                <a:solidFill>
                  <a:schemeClr val="tx2">
                    <a:lumMod val="75000"/>
                  </a:schemeClr>
                </a:solidFill>
                <a:latin typeface="+mn-lt"/>
              </a:rPr>
            </a:br>
            <a:r>
              <a:rPr lang="en-US" sz="2800" dirty="0">
                <a:solidFill>
                  <a:schemeClr val="tx2">
                    <a:lumMod val="75000"/>
                  </a:schemeClr>
                </a:solidFill>
                <a:latin typeface="+mn-lt"/>
              </a:rPr>
              <a:t> </a:t>
            </a:r>
          </a:p>
          <a:p>
            <a:pPr fontAlgn="auto">
              <a:spcBef>
                <a:spcPts val="0"/>
              </a:spcBef>
              <a:spcAft>
                <a:spcPts val="0"/>
              </a:spcAft>
              <a:defRPr/>
            </a:pPr>
            <a:endParaRPr lang="en-US" sz="2800" b="1" dirty="0">
              <a:solidFill>
                <a:schemeClr val="tx2">
                  <a:lumMod val="75000"/>
                </a:schemeClr>
              </a:solidFill>
              <a:latin typeface="+mn-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76200"/>
            <a:ext cx="9067800" cy="6986588"/>
          </a:xfrm>
          <a:prstGeom prst="rect">
            <a:avLst/>
          </a:prstGeom>
          <a:noFill/>
        </p:spPr>
        <p:txBody>
          <a:bodyPr>
            <a:spAutoFit/>
          </a:bodyPr>
          <a:lstStyle/>
          <a:p>
            <a:pPr fontAlgn="auto">
              <a:spcBef>
                <a:spcPts val="0"/>
              </a:spcBef>
              <a:spcAft>
                <a:spcPts val="0"/>
              </a:spcAft>
              <a:defRPr/>
            </a:pPr>
            <a:r>
              <a:rPr lang="en-US" sz="2800" b="1" dirty="0">
                <a:solidFill>
                  <a:schemeClr val="tx2">
                    <a:lumMod val="75000"/>
                  </a:schemeClr>
                </a:solidFill>
                <a:latin typeface="+mn-lt"/>
              </a:rPr>
              <a:t>Example 2:</a:t>
            </a:r>
            <a:r>
              <a:rPr lang="en-US" sz="2800" dirty="0">
                <a:solidFill>
                  <a:schemeClr val="tx2">
                    <a:lumMod val="75000"/>
                  </a:schemeClr>
                </a:solidFill>
                <a:latin typeface="+mn-lt"/>
              </a:rPr>
              <a:t> I want to test out a new plant food.  So I take 20 plants, and give half the new plant food and half no food at all.  All of the plants get the same amount of water and sunlight each day.  After 30 days, I measure the height that the plant has grown, and also how many flowers it has on it.  </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Subjects:</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Treatment:</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Explanatory Variable:</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Response Variable: </a:t>
            </a:r>
          </a:p>
          <a:p>
            <a:pPr fontAlgn="auto">
              <a:spcBef>
                <a:spcPts val="0"/>
              </a:spcBef>
              <a:spcAft>
                <a:spcPts val="0"/>
              </a:spcAft>
              <a:defRPr/>
            </a:pPr>
            <a:r>
              <a:rPr lang="en-US" sz="2800" dirty="0">
                <a:solidFill>
                  <a:schemeClr val="tx2">
                    <a:lumMod val="75000"/>
                  </a:schemeClr>
                </a:solidFill>
                <a:latin typeface="+mn-lt"/>
              </a:rPr>
              <a:t> </a:t>
            </a:r>
          </a:p>
          <a:p>
            <a:pPr fontAlgn="auto">
              <a:spcBef>
                <a:spcPts val="0"/>
              </a:spcBef>
              <a:spcAft>
                <a:spcPts val="0"/>
              </a:spcAft>
              <a:defRPr/>
            </a:pPr>
            <a:r>
              <a:rPr lang="en-US" sz="2800" dirty="0">
                <a:solidFill>
                  <a:schemeClr val="tx2">
                    <a:lumMod val="75000"/>
                  </a:schemeClr>
                </a:solidFill>
                <a:latin typeface="+mn-lt"/>
              </a:rPr>
              <a:t>	Experiment or Obs. Study:</a:t>
            </a:r>
          </a:p>
          <a:p>
            <a:pPr fontAlgn="auto">
              <a:spcBef>
                <a:spcPts val="0"/>
              </a:spcBef>
              <a:spcAft>
                <a:spcPts val="0"/>
              </a:spcAft>
              <a:defRPr/>
            </a:pPr>
            <a:r>
              <a:rPr lang="en-US" sz="2800" dirty="0">
                <a:solidFill>
                  <a:schemeClr val="tx2">
                    <a:lumMod val="75000"/>
                  </a:schemeClr>
                </a:solidFill>
                <a:latin typeface="+mn-lt"/>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76200"/>
            <a:ext cx="9067800" cy="584200"/>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EXPERIMENTING BADLY</a:t>
            </a:r>
          </a:p>
        </p:txBody>
      </p:sp>
      <p:sp>
        <p:nvSpPr>
          <p:cNvPr id="4" name="TextBox 3"/>
          <p:cNvSpPr txBox="1"/>
          <p:nvPr/>
        </p:nvSpPr>
        <p:spPr>
          <a:xfrm>
            <a:off x="76200" y="609600"/>
            <a:ext cx="9067800" cy="584200"/>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Lurking Variable- </a:t>
            </a:r>
          </a:p>
        </p:txBody>
      </p:sp>
      <p:sp>
        <p:nvSpPr>
          <p:cNvPr id="5" name="TextBox 4"/>
          <p:cNvSpPr txBox="1"/>
          <p:nvPr/>
        </p:nvSpPr>
        <p:spPr>
          <a:xfrm>
            <a:off x="228600" y="1219200"/>
            <a:ext cx="9067800" cy="1570038"/>
          </a:xfrm>
          <a:prstGeom prst="rect">
            <a:avLst/>
          </a:prstGeom>
          <a:noFill/>
        </p:spPr>
        <p:txBody>
          <a:bodyPr>
            <a:spAutoFit/>
          </a:bodyPr>
          <a:lstStyle/>
          <a:p>
            <a:pPr fontAlgn="auto">
              <a:spcBef>
                <a:spcPts val="0"/>
              </a:spcBef>
              <a:spcAft>
                <a:spcPts val="0"/>
              </a:spcAft>
              <a:defRPr/>
            </a:pPr>
            <a:r>
              <a:rPr lang="en-US" sz="3200" dirty="0">
                <a:solidFill>
                  <a:schemeClr val="tx2">
                    <a:lumMod val="75000"/>
                  </a:schemeClr>
                </a:solidFill>
                <a:latin typeface="+mn-lt"/>
              </a:rPr>
              <a:t>* A variable that has an important effect on the relationship among the variables in a study but is not included in the study </a:t>
            </a:r>
            <a:r>
              <a:rPr lang="en-US" sz="2800" i="1" dirty="0">
                <a:solidFill>
                  <a:schemeClr val="tx2">
                    <a:lumMod val="75000"/>
                  </a:schemeClr>
                </a:solidFill>
                <a:latin typeface="+mn-lt"/>
              </a:rPr>
              <a:t>(is not one of the </a:t>
            </a:r>
            <a:r>
              <a:rPr lang="en-US" sz="2800" i="1" dirty="0" err="1">
                <a:solidFill>
                  <a:schemeClr val="tx2">
                    <a:lumMod val="75000"/>
                  </a:schemeClr>
                </a:solidFill>
                <a:latin typeface="+mn-lt"/>
              </a:rPr>
              <a:t>expl</a:t>
            </a:r>
            <a:r>
              <a:rPr lang="en-US" sz="2800" i="1" dirty="0">
                <a:solidFill>
                  <a:schemeClr val="tx2">
                    <a:lumMod val="75000"/>
                  </a:schemeClr>
                </a:solidFill>
                <a:latin typeface="+mn-lt"/>
              </a:rPr>
              <a:t>. Variables)</a:t>
            </a:r>
          </a:p>
        </p:txBody>
      </p:sp>
      <p:sp>
        <p:nvSpPr>
          <p:cNvPr id="6" name="TextBox 5"/>
          <p:cNvSpPr txBox="1"/>
          <p:nvPr/>
        </p:nvSpPr>
        <p:spPr>
          <a:xfrm>
            <a:off x="76200" y="3306763"/>
            <a:ext cx="9067800" cy="585787"/>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Confounded- </a:t>
            </a:r>
          </a:p>
        </p:txBody>
      </p:sp>
      <p:sp>
        <p:nvSpPr>
          <p:cNvPr id="7" name="TextBox 6"/>
          <p:cNvSpPr txBox="1"/>
          <p:nvPr/>
        </p:nvSpPr>
        <p:spPr>
          <a:xfrm>
            <a:off x="228600" y="3916363"/>
            <a:ext cx="9067800" cy="1570037"/>
          </a:xfrm>
          <a:prstGeom prst="rect">
            <a:avLst/>
          </a:prstGeom>
          <a:noFill/>
        </p:spPr>
        <p:txBody>
          <a:bodyPr>
            <a:spAutoFit/>
          </a:bodyPr>
          <a:lstStyle/>
          <a:p>
            <a:pPr fontAlgn="auto">
              <a:spcBef>
                <a:spcPts val="0"/>
              </a:spcBef>
              <a:spcAft>
                <a:spcPts val="0"/>
              </a:spcAft>
              <a:defRPr/>
            </a:pPr>
            <a:r>
              <a:rPr lang="en-US" sz="3200" dirty="0">
                <a:solidFill>
                  <a:schemeClr val="tx2">
                    <a:lumMod val="75000"/>
                  </a:schemeClr>
                </a:solidFill>
                <a:latin typeface="+mn-lt"/>
              </a:rPr>
              <a:t>* Two variables are said to be confounded when their effects on a response variable cannot be separated from each other.  </a:t>
            </a:r>
            <a:endParaRPr lang="en-US" sz="2800" i="1" dirty="0">
              <a:solidFill>
                <a:schemeClr val="tx2">
                  <a:lumMod val="75000"/>
                </a:schemeClr>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linds(horizont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209800"/>
            <a:ext cx="9067800" cy="584200"/>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Examples &amp; how to draw pictures of the variables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 y="2209800"/>
            <a:ext cx="9067800" cy="584200"/>
          </a:xfrm>
          <a:prstGeom prst="rect">
            <a:avLst/>
          </a:prstGeom>
          <a:noFill/>
        </p:spPr>
        <p:txBody>
          <a:bodyPr>
            <a:spAutoFit/>
          </a:bodyPr>
          <a:lstStyle/>
          <a:p>
            <a:pPr algn="ctr" fontAlgn="auto">
              <a:spcBef>
                <a:spcPts val="0"/>
              </a:spcBef>
              <a:spcAft>
                <a:spcPts val="0"/>
              </a:spcAft>
              <a:defRPr/>
            </a:pPr>
            <a:r>
              <a:rPr lang="en-US" sz="3200" b="1" dirty="0">
                <a:solidFill>
                  <a:schemeClr val="tx2">
                    <a:lumMod val="75000"/>
                  </a:schemeClr>
                </a:solidFill>
                <a:latin typeface="+mn-lt"/>
              </a:rPr>
              <a:t>Let’s go over HW problems #1 - 4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76200"/>
            <a:ext cx="9067800" cy="584200"/>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Placebo-</a:t>
            </a:r>
          </a:p>
        </p:txBody>
      </p:sp>
      <p:sp>
        <p:nvSpPr>
          <p:cNvPr id="3" name="TextBox 2"/>
          <p:cNvSpPr txBox="1"/>
          <p:nvPr/>
        </p:nvSpPr>
        <p:spPr>
          <a:xfrm>
            <a:off x="228600" y="685800"/>
            <a:ext cx="9067800" cy="584200"/>
          </a:xfrm>
          <a:prstGeom prst="rect">
            <a:avLst/>
          </a:prstGeom>
          <a:noFill/>
        </p:spPr>
        <p:txBody>
          <a:bodyPr>
            <a:spAutoFit/>
          </a:bodyPr>
          <a:lstStyle/>
          <a:p>
            <a:pPr fontAlgn="auto">
              <a:spcBef>
                <a:spcPts val="0"/>
              </a:spcBef>
              <a:spcAft>
                <a:spcPts val="0"/>
              </a:spcAft>
              <a:defRPr/>
            </a:pPr>
            <a:r>
              <a:rPr lang="en-US" sz="3200" dirty="0">
                <a:solidFill>
                  <a:schemeClr val="tx2">
                    <a:lumMod val="75000"/>
                  </a:schemeClr>
                </a:solidFill>
                <a:latin typeface="+mn-lt"/>
              </a:rPr>
              <a:t>* A dummy treatment</a:t>
            </a:r>
            <a:endParaRPr lang="en-US" sz="2800" i="1" dirty="0">
              <a:solidFill>
                <a:schemeClr val="tx2">
                  <a:lumMod val="75000"/>
                </a:schemeClr>
              </a:solidFill>
              <a:latin typeface="+mn-lt"/>
            </a:endParaRPr>
          </a:p>
        </p:txBody>
      </p:sp>
      <p:sp>
        <p:nvSpPr>
          <p:cNvPr id="4" name="TextBox 3"/>
          <p:cNvSpPr txBox="1"/>
          <p:nvPr/>
        </p:nvSpPr>
        <p:spPr>
          <a:xfrm>
            <a:off x="1524000" y="1244600"/>
            <a:ext cx="7772400" cy="584200"/>
          </a:xfrm>
          <a:prstGeom prst="rect">
            <a:avLst/>
          </a:prstGeom>
          <a:noFill/>
        </p:spPr>
        <p:txBody>
          <a:bodyPr>
            <a:spAutoFit/>
          </a:bodyPr>
          <a:lstStyle/>
          <a:p>
            <a:pPr fontAlgn="auto">
              <a:spcBef>
                <a:spcPts val="0"/>
              </a:spcBef>
              <a:spcAft>
                <a:spcPts val="0"/>
              </a:spcAft>
              <a:defRPr/>
            </a:pPr>
            <a:r>
              <a:rPr lang="en-US" sz="3200" i="1" dirty="0">
                <a:solidFill>
                  <a:schemeClr val="tx2">
                    <a:lumMod val="75000"/>
                  </a:schemeClr>
                </a:solidFill>
                <a:latin typeface="+mn-lt"/>
              </a:rPr>
              <a:t>* Example:  sugar pill, “vitamin” water</a:t>
            </a:r>
            <a:endParaRPr lang="en-US" sz="2800" i="1" dirty="0">
              <a:solidFill>
                <a:schemeClr val="tx2">
                  <a:lumMod val="75000"/>
                </a:schemeClr>
              </a:solidFill>
              <a:latin typeface="+mn-lt"/>
            </a:endParaRPr>
          </a:p>
        </p:txBody>
      </p:sp>
      <p:sp>
        <p:nvSpPr>
          <p:cNvPr id="5" name="TextBox 4"/>
          <p:cNvSpPr txBox="1"/>
          <p:nvPr/>
        </p:nvSpPr>
        <p:spPr>
          <a:xfrm>
            <a:off x="76200" y="2697163"/>
            <a:ext cx="9067800" cy="585787"/>
          </a:xfrm>
          <a:prstGeom prst="rect">
            <a:avLst/>
          </a:prstGeom>
          <a:noFill/>
        </p:spPr>
        <p:txBody>
          <a:bodyPr>
            <a:spAutoFit/>
          </a:bodyPr>
          <a:lstStyle/>
          <a:p>
            <a:pPr fontAlgn="auto">
              <a:spcBef>
                <a:spcPts val="0"/>
              </a:spcBef>
              <a:spcAft>
                <a:spcPts val="0"/>
              </a:spcAft>
              <a:defRPr/>
            </a:pPr>
            <a:r>
              <a:rPr lang="en-US" sz="3200" b="1" dirty="0">
                <a:solidFill>
                  <a:schemeClr val="tx2">
                    <a:lumMod val="75000"/>
                  </a:schemeClr>
                </a:solidFill>
                <a:latin typeface="+mn-lt"/>
              </a:rPr>
              <a:t>Placebo effect-</a:t>
            </a:r>
          </a:p>
        </p:txBody>
      </p:sp>
      <p:sp>
        <p:nvSpPr>
          <p:cNvPr id="6" name="TextBox 5"/>
          <p:cNvSpPr txBox="1"/>
          <p:nvPr/>
        </p:nvSpPr>
        <p:spPr>
          <a:xfrm>
            <a:off x="228600" y="3306763"/>
            <a:ext cx="9067800" cy="1570037"/>
          </a:xfrm>
          <a:prstGeom prst="rect">
            <a:avLst/>
          </a:prstGeom>
          <a:noFill/>
        </p:spPr>
        <p:txBody>
          <a:bodyPr>
            <a:spAutoFit/>
          </a:bodyPr>
          <a:lstStyle/>
          <a:p>
            <a:pPr fontAlgn="auto">
              <a:spcBef>
                <a:spcPts val="0"/>
              </a:spcBef>
              <a:spcAft>
                <a:spcPts val="0"/>
              </a:spcAft>
              <a:defRPr/>
            </a:pPr>
            <a:r>
              <a:rPr lang="en-US" sz="3200" dirty="0">
                <a:solidFill>
                  <a:schemeClr val="tx2">
                    <a:lumMod val="75000"/>
                  </a:schemeClr>
                </a:solidFill>
                <a:latin typeface="+mn-lt"/>
              </a:rPr>
              <a:t>* When an individual reacts to the placebo</a:t>
            </a:r>
          </a:p>
          <a:p>
            <a:pPr fontAlgn="auto">
              <a:spcBef>
                <a:spcPts val="0"/>
              </a:spcBef>
              <a:spcAft>
                <a:spcPts val="0"/>
              </a:spcAft>
              <a:defRPr/>
            </a:pPr>
            <a:endParaRPr lang="en-US" sz="3200" dirty="0">
              <a:solidFill>
                <a:schemeClr val="tx2">
                  <a:lumMod val="75000"/>
                </a:schemeClr>
              </a:solidFill>
              <a:latin typeface="+mn-lt"/>
            </a:endParaRPr>
          </a:p>
          <a:p>
            <a:pPr fontAlgn="auto">
              <a:spcBef>
                <a:spcPts val="0"/>
              </a:spcBef>
              <a:spcAft>
                <a:spcPts val="0"/>
              </a:spcAft>
              <a:defRPr/>
            </a:pPr>
            <a:r>
              <a:rPr lang="en-US" sz="3200" dirty="0">
                <a:solidFill>
                  <a:schemeClr val="tx2">
                    <a:lumMod val="75000"/>
                  </a:schemeClr>
                </a:solidFill>
                <a:latin typeface="+mn-lt"/>
              </a:rPr>
              <a:t>* The reaction can be positive or negative</a:t>
            </a:r>
          </a:p>
        </p:txBody>
      </p:sp>
      <p:sp>
        <p:nvSpPr>
          <p:cNvPr id="7" name="TextBox 6"/>
          <p:cNvSpPr txBox="1"/>
          <p:nvPr/>
        </p:nvSpPr>
        <p:spPr>
          <a:xfrm>
            <a:off x="1143000" y="5211763"/>
            <a:ext cx="7772400" cy="1570037"/>
          </a:xfrm>
          <a:prstGeom prst="rect">
            <a:avLst/>
          </a:prstGeom>
          <a:noFill/>
        </p:spPr>
        <p:txBody>
          <a:bodyPr>
            <a:spAutoFit/>
          </a:bodyPr>
          <a:lstStyle/>
          <a:p>
            <a:pPr fontAlgn="auto">
              <a:spcBef>
                <a:spcPts val="0"/>
              </a:spcBef>
              <a:spcAft>
                <a:spcPts val="0"/>
              </a:spcAft>
              <a:defRPr/>
            </a:pPr>
            <a:r>
              <a:rPr lang="en-US" sz="3200" i="1" dirty="0">
                <a:solidFill>
                  <a:schemeClr val="tx2">
                    <a:lumMod val="75000"/>
                  </a:schemeClr>
                </a:solidFill>
                <a:latin typeface="+mn-lt"/>
              </a:rPr>
              <a:t>* Example:  feeling better because of sugar pill, claiming you are performing better because of “vitamin” water</a:t>
            </a:r>
            <a:endParaRPr lang="en-US" sz="2800" i="1" dirty="0">
              <a:solidFill>
                <a:schemeClr val="tx2">
                  <a:lumMod val="75000"/>
                </a:schemeClr>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linds(horizontal)">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linds(horizontal)">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420</Words>
  <Application>Microsoft Office PowerPoint</Application>
  <PresentationFormat>On-screen Show (4:3)</PresentationFormat>
  <Paragraphs>84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Lauren Senske</dc:creator>
  <cp:lastModifiedBy>Lauren Senske</cp:lastModifiedBy>
  <cp:revision>7</cp:revision>
  <dcterms:created xsi:type="dcterms:W3CDTF">2009-09-22T21:21:58Z</dcterms:created>
  <dcterms:modified xsi:type="dcterms:W3CDTF">2009-09-24T14:46:31Z</dcterms:modified>
</cp:coreProperties>
</file>